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5533A3-7064-4125-94FF-820BF79DFB95}" type="doc">
      <dgm:prSet loTypeId="urn:microsoft.com/office/officeart/2005/8/layout/default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2642E23-4110-4F21-BEAA-8CB57A863E73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Pace of Work is Hectic &amp; Unrelenting</a:t>
          </a:r>
          <a:endParaRPr lang="en-US" dirty="0">
            <a:solidFill>
              <a:schemeClr val="tx1"/>
            </a:solidFill>
          </a:endParaRPr>
        </a:p>
      </dgm:t>
    </dgm:pt>
    <dgm:pt modelId="{96D2E7B6-06C0-4B03-8BFF-73B745E37E5F}" type="parTrans" cxnId="{3F7DEFD4-EAC5-4CDC-9921-D53F6917AD7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DFBEC6F-0DEA-4A15-8EB0-D90D3B878AF3}" type="sibTrans" cxnId="{3F7DEFD4-EAC5-4CDC-9921-D53F6917AD7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9F7F96D-9859-4534-B6E5-0180996741E6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Content of Work is Varied &amp; Fragmented</a:t>
          </a:r>
          <a:endParaRPr lang="en-US" dirty="0">
            <a:solidFill>
              <a:schemeClr val="tx1"/>
            </a:solidFill>
          </a:endParaRPr>
        </a:p>
      </dgm:t>
    </dgm:pt>
    <dgm:pt modelId="{0B9B6CC5-D291-4CF3-BD4E-DD9A9796E99E}" type="parTrans" cxnId="{8CEF767E-76E6-41F9-A206-0DF131ED642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C625A10-1F0A-4C5D-8C2A-66C78FFBD321}" type="sibTrans" cxnId="{8CEF767E-76E6-41F9-A206-0DF131ED642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6AB46F2-9F14-486C-9810-0F92267F092B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Many Activities are reactive</a:t>
          </a:r>
          <a:endParaRPr lang="en-US" dirty="0">
            <a:solidFill>
              <a:schemeClr val="tx1"/>
            </a:solidFill>
          </a:endParaRPr>
        </a:p>
      </dgm:t>
    </dgm:pt>
    <dgm:pt modelId="{163AF9E6-60C9-48D2-98A4-5D93B35A76B8}" type="parTrans" cxnId="{16E507E7-A3C0-4F17-89F7-EC1005F6832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9C0EC1E-BB56-4761-A50F-53A651074EE3}" type="sibTrans" cxnId="{16E507E7-A3C0-4F17-89F7-EC1005F6832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9D4E06A-B273-4531-80DF-054BF80B52AE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Interactions Often Involve Peers &amp; Outsiders</a:t>
          </a:r>
          <a:endParaRPr lang="en-US" dirty="0">
            <a:solidFill>
              <a:schemeClr val="tx1"/>
            </a:solidFill>
          </a:endParaRPr>
        </a:p>
      </dgm:t>
    </dgm:pt>
    <dgm:pt modelId="{61E45CD0-384E-463E-9D24-82F2854635F2}" type="parTrans" cxnId="{A7EA307D-55A8-4F05-AB22-F200C317973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9EC4840-CEAD-4C8C-B5F2-6951E832096A}" type="sibTrans" cxnId="{A7EA307D-55A8-4F05-AB22-F200C317973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6E2E710-A748-4B77-87B3-7D1AC189A1C5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Many Interactions Involve Oral Communication</a:t>
          </a:r>
          <a:endParaRPr lang="en-US" dirty="0">
            <a:solidFill>
              <a:schemeClr val="tx1"/>
            </a:solidFill>
          </a:endParaRPr>
        </a:p>
      </dgm:t>
    </dgm:pt>
    <dgm:pt modelId="{EB909005-1A34-4823-B875-7B3030B527EE}" type="parTrans" cxnId="{EEAD1AE6-9EE7-4D56-8264-39265268318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FDD7527-837D-4FA4-929B-7A3DAEB687AA}" type="sibTrans" cxnId="{EEAD1AE6-9EE7-4D56-8264-39265268318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F6E3739-498D-40E9-87DF-89450E7FFEDF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Decision Process are Disorderly &amp; Political</a:t>
          </a:r>
          <a:endParaRPr lang="en-US" dirty="0">
            <a:solidFill>
              <a:schemeClr val="tx1"/>
            </a:solidFill>
          </a:endParaRPr>
        </a:p>
      </dgm:t>
    </dgm:pt>
    <dgm:pt modelId="{0B46458F-0758-4623-8841-8B5DF847B891}" type="parTrans" cxnId="{AFF93DD2-B4CE-49F4-9B99-57191DF531E9}">
      <dgm:prSet/>
      <dgm:spPr/>
      <dgm:t>
        <a:bodyPr/>
        <a:lstStyle/>
        <a:p>
          <a:endParaRPr lang="en-US"/>
        </a:p>
      </dgm:t>
    </dgm:pt>
    <dgm:pt modelId="{22CAF0DE-72D0-4CEF-8CD0-108B80762186}" type="sibTrans" cxnId="{AFF93DD2-B4CE-49F4-9B99-57191DF531E9}">
      <dgm:prSet/>
      <dgm:spPr/>
      <dgm:t>
        <a:bodyPr/>
        <a:lstStyle/>
        <a:p>
          <a:endParaRPr lang="en-US"/>
        </a:p>
      </dgm:t>
    </dgm:pt>
    <dgm:pt modelId="{DB7A3CFC-3DA1-40C7-80AB-2C2BE3F5212C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Most Planning is Informal &amp; Adaptive</a:t>
          </a:r>
          <a:endParaRPr lang="en-US" dirty="0">
            <a:solidFill>
              <a:schemeClr val="tx1"/>
            </a:solidFill>
          </a:endParaRPr>
        </a:p>
      </dgm:t>
    </dgm:pt>
    <dgm:pt modelId="{D37EBB2D-1DE1-4159-861E-E4FBCAF6CBA0}" type="parTrans" cxnId="{681CE3C7-D2F1-4797-8922-F37D6BE68482}">
      <dgm:prSet/>
      <dgm:spPr/>
      <dgm:t>
        <a:bodyPr/>
        <a:lstStyle/>
        <a:p>
          <a:endParaRPr lang="en-US"/>
        </a:p>
      </dgm:t>
    </dgm:pt>
    <dgm:pt modelId="{00C3F6FA-132B-4902-9B04-0C881B4C9623}" type="sibTrans" cxnId="{681CE3C7-D2F1-4797-8922-F37D6BE68482}">
      <dgm:prSet/>
      <dgm:spPr/>
      <dgm:t>
        <a:bodyPr/>
        <a:lstStyle/>
        <a:p>
          <a:endParaRPr lang="en-US"/>
        </a:p>
      </dgm:t>
    </dgm:pt>
    <dgm:pt modelId="{7083739C-83E8-4A0F-BCDA-D2319F4E2573}" type="pres">
      <dgm:prSet presAssocID="{5C5533A3-7064-4125-94FF-820BF79DFB9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702E5B-805B-4256-993E-F0F19DFF43FF}" type="pres">
      <dgm:prSet presAssocID="{82642E23-4110-4F21-BEAA-8CB57A863E73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F788D1-02BE-45A1-A696-394C775A3A53}" type="pres">
      <dgm:prSet presAssocID="{0DFBEC6F-0DEA-4A15-8EB0-D90D3B878AF3}" presName="sibTrans" presStyleCnt="0"/>
      <dgm:spPr/>
    </dgm:pt>
    <dgm:pt modelId="{9ED3F4EE-A76D-4971-8819-80F5A19FE06D}" type="pres">
      <dgm:prSet presAssocID="{19F7F96D-9859-4534-B6E5-0180996741E6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042E13-243E-4555-AAB5-6C1F34257D33}" type="pres">
      <dgm:prSet presAssocID="{AC625A10-1F0A-4C5D-8C2A-66C78FFBD321}" presName="sibTrans" presStyleCnt="0"/>
      <dgm:spPr/>
    </dgm:pt>
    <dgm:pt modelId="{902C31B4-4CCF-48B1-B007-86DFBB92B4D0}" type="pres">
      <dgm:prSet presAssocID="{16AB46F2-9F14-486C-9810-0F92267F092B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A7FF4C-A5D4-4F5D-BCA3-7BC945168AE6}" type="pres">
      <dgm:prSet presAssocID="{C9C0EC1E-BB56-4761-A50F-53A651074EE3}" presName="sibTrans" presStyleCnt="0"/>
      <dgm:spPr/>
    </dgm:pt>
    <dgm:pt modelId="{2B5D6A13-98DE-44BE-8315-9FB5FA19512F}" type="pres">
      <dgm:prSet presAssocID="{49D4E06A-B273-4531-80DF-054BF80B52AE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D118EA-0005-429B-A29F-3385E4E8C45B}" type="pres">
      <dgm:prSet presAssocID="{C9EC4840-CEAD-4C8C-B5F2-6951E832096A}" presName="sibTrans" presStyleCnt="0"/>
      <dgm:spPr/>
    </dgm:pt>
    <dgm:pt modelId="{CE303558-07D0-4DD3-9DEC-0F946C157026}" type="pres">
      <dgm:prSet presAssocID="{66E2E710-A748-4B77-87B3-7D1AC189A1C5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F3F05F-77DF-407C-919B-8DC6AC49A688}" type="pres">
      <dgm:prSet presAssocID="{9FDD7527-837D-4FA4-929B-7A3DAEB687AA}" presName="sibTrans" presStyleCnt="0"/>
      <dgm:spPr/>
    </dgm:pt>
    <dgm:pt modelId="{B87801D7-278C-4D64-B60A-3F135F18E3E4}" type="pres">
      <dgm:prSet presAssocID="{4F6E3739-498D-40E9-87DF-89450E7FFEDF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788F8C-7C48-4348-BF98-D306F84E51E3}" type="pres">
      <dgm:prSet presAssocID="{22CAF0DE-72D0-4CEF-8CD0-108B80762186}" presName="sibTrans" presStyleCnt="0"/>
      <dgm:spPr/>
    </dgm:pt>
    <dgm:pt modelId="{B4D9B53B-3BDF-4DAF-B1BC-5F5B9FBC4D22}" type="pres">
      <dgm:prSet presAssocID="{DB7A3CFC-3DA1-40C7-80AB-2C2BE3F5212C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81CE3C7-D2F1-4797-8922-F37D6BE68482}" srcId="{5C5533A3-7064-4125-94FF-820BF79DFB95}" destId="{DB7A3CFC-3DA1-40C7-80AB-2C2BE3F5212C}" srcOrd="6" destOrd="0" parTransId="{D37EBB2D-1DE1-4159-861E-E4FBCAF6CBA0}" sibTransId="{00C3F6FA-132B-4902-9B04-0C881B4C9623}"/>
    <dgm:cxn modelId="{871C0037-7F56-4692-A4E9-25D10E318245}" type="presOf" srcId="{16AB46F2-9F14-486C-9810-0F92267F092B}" destId="{902C31B4-4CCF-48B1-B007-86DFBB92B4D0}" srcOrd="0" destOrd="0" presId="urn:microsoft.com/office/officeart/2005/8/layout/default"/>
    <dgm:cxn modelId="{8CEF767E-76E6-41F9-A206-0DF131ED6428}" srcId="{5C5533A3-7064-4125-94FF-820BF79DFB95}" destId="{19F7F96D-9859-4534-B6E5-0180996741E6}" srcOrd="1" destOrd="0" parTransId="{0B9B6CC5-D291-4CF3-BD4E-DD9A9796E99E}" sibTransId="{AC625A10-1F0A-4C5D-8C2A-66C78FFBD321}"/>
    <dgm:cxn modelId="{16E507E7-A3C0-4F17-89F7-EC1005F68321}" srcId="{5C5533A3-7064-4125-94FF-820BF79DFB95}" destId="{16AB46F2-9F14-486C-9810-0F92267F092B}" srcOrd="2" destOrd="0" parTransId="{163AF9E6-60C9-48D2-98A4-5D93B35A76B8}" sibTransId="{C9C0EC1E-BB56-4761-A50F-53A651074EE3}"/>
    <dgm:cxn modelId="{8926D963-2963-4A14-9AD0-6AE44CC26DF8}" type="presOf" srcId="{82642E23-4110-4F21-BEAA-8CB57A863E73}" destId="{1F702E5B-805B-4256-993E-F0F19DFF43FF}" srcOrd="0" destOrd="0" presId="urn:microsoft.com/office/officeart/2005/8/layout/default"/>
    <dgm:cxn modelId="{2B2853F3-C293-434A-B664-6A93ED82DA40}" type="presOf" srcId="{5C5533A3-7064-4125-94FF-820BF79DFB95}" destId="{7083739C-83E8-4A0F-BCDA-D2319F4E2573}" srcOrd="0" destOrd="0" presId="urn:microsoft.com/office/officeart/2005/8/layout/default"/>
    <dgm:cxn modelId="{690F02BB-11FD-45B6-9C13-B7587E1789E4}" type="presOf" srcId="{4F6E3739-498D-40E9-87DF-89450E7FFEDF}" destId="{B87801D7-278C-4D64-B60A-3F135F18E3E4}" srcOrd="0" destOrd="0" presId="urn:microsoft.com/office/officeart/2005/8/layout/default"/>
    <dgm:cxn modelId="{AFF93DD2-B4CE-49F4-9B99-57191DF531E9}" srcId="{5C5533A3-7064-4125-94FF-820BF79DFB95}" destId="{4F6E3739-498D-40E9-87DF-89450E7FFEDF}" srcOrd="5" destOrd="0" parTransId="{0B46458F-0758-4623-8841-8B5DF847B891}" sibTransId="{22CAF0DE-72D0-4CEF-8CD0-108B80762186}"/>
    <dgm:cxn modelId="{A7EA307D-55A8-4F05-AB22-F200C317973D}" srcId="{5C5533A3-7064-4125-94FF-820BF79DFB95}" destId="{49D4E06A-B273-4531-80DF-054BF80B52AE}" srcOrd="3" destOrd="0" parTransId="{61E45CD0-384E-463E-9D24-82F2854635F2}" sibTransId="{C9EC4840-CEAD-4C8C-B5F2-6951E832096A}"/>
    <dgm:cxn modelId="{D449142E-CE79-46E0-870E-6D22E43A5DD3}" type="presOf" srcId="{19F7F96D-9859-4534-B6E5-0180996741E6}" destId="{9ED3F4EE-A76D-4971-8819-80F5A19FE06D}" srcOrd="0" destOrd="0" presId="urn:microsoft.com/office/officeart/2005/8/layout/default"/>
    <dgm:cxn modelId="{EEAD1AE6-9EE7-4D56-8264-392652683184}" srcId="{5C5533A3-7064-4125-94FF-820BF79DFB95}" destId="{66E2E710-A748-4B77-87B3-7D1AC189A1C5}" srcOrd="4" destOrd="0" parTransId="{EB909005-1A34-4823-B875-7B3030B527EE}" sibTransId="{9FDD7527-837D-4FA4-929B-7A3DAEB687AA}"/>
    <dgm:cxn modelId="{20CE23B2-5197-4A1F-8DB5-A0D34A051103}" type="presOf" srcId="{66E2E710-A748-4B77-87B3-7D1AC189A1C5}" destId="{CE303558-07D0-4DD3-9DEC-0F946C157026}" srcOrd="0" destOrd="0" presId="urn:microsoft.com/office/officeart/2005/8/layout/default"/>
    <dgm:cxn modelId="{57D0447C-E97F-4C61-AFD0-422A793A7D7A}" type="presOf" srcId="{49D4E06A-B273-4531-80DF-054BF80B52AE}" destId="{2B5D6A13-98DE-44BE-8315-9FB5FA19512F}" srcOrd="0" destOrd="0" presId="urn:microsoft.com/office/officeart/2005/8/layout/default"/>
    <dgm:cxn modelId="{3F7DEFD4-EAC5-4CDC-9921-D53F6917AD7B}" srcId="{5C5533A3-7064-4125-94FF-820BF79DFB95}" destId="{82642E23-4110-4F21-BEAA-8CB57A863E73}" srcOrd="0" destOrd="0" parTransId="{96D2E7B6-06C0-4B03-8BFF-73B745E37E5F}" sibTransId="{0DFBEC6F-0DEA-4A15-8EB0-D90D3B878AF3}"/>
    <dgm:cxn modelId="{6C312DB0-75FE-4896-995E-B21B89F39844}" type="presOf" srcId="{DB7A3CFC-3DA1-40C7-80AB-2C2BE3F5212C}" destId="{B4D9B53B-3BDF-4DAF-B1BC-5F5B9FBC4D22}" srcOrd="0" destOrd="0" presId="urn:microsoft.com/office/officeart/2005/8/layout/default"/>
    <dgm:cxn modelId="{B2CE2789-E57D-447D-91FA-A7396EE0FD96}" type="presParOf" srcId="{7083739C-83E8-4A0F-BCDA-D2319F4E2573}" destId="{1F702E5B-805B-4256-993E-F0F19DFF43FF}" srcOrd="0" destOrd="0" presId="urn:microsoft.com/office/officeart/2005/8/layout/default"/>
    <dgm:cxn modelId="{95DE4B36-ED59-4E28-B106-DB5DC17FA1DA}" type="presParOf" srcId="{7083739C-83E8-4A0F-BCDA-D2319F4E2573}" destId="{93F788D1-02BE-45A1-A696-394C775A3A53}" srcOrd="1" destOrd="0" presId="urn:microsoft.com/office/officeart/2005/8/layout/default"/>
    <dgm:cxn modelId="{515FBED7-25F6-4B2F-AA38-053ABB5821E8}" type="presParOf" srcId="{7083739C-83E8-4A0F-BCDA-D2319F4E2573}" destId="{9ED3F4EE-A76D-4971-8819-80F5A19FE06D}" srcOrd="2" destOrd="0" presId="urn:microsoft.com/office/officeart/2005/8/layout/default"/>
    <dgm:cxn modelId="{54CA406D-EC9E-4CBC-9A4B-A037F1A9657B}" type="presParOf" srcId="{7083739C-83E8-4A0F-BCDA-D2319F4E2573}" destId="{34042E13-243E-4555-AAB5-6C1F34257D33}" srcOrd="3" destOrd="0" presId="urn:microsoft.com/office/officeart/2005/8/layout/default"/>
    <dgm:cxn modelId="{F8986CA4-87AC-4D1E-B7EE-2E38E4285C4F}" type="presParOf" srcId="{7083739C-83E8-4A0F-BCDA-D2319F4E2573}" destId="{902C31B4-4CCF-48B1-B007-86DFBB92B4D0}" srcOrd="4" destOrd="0" presId="urn:microsoft.com/office/officeart/2005/8/layout/default"/>
    <dgm:cxn modelId="{5B276562-F5BE-4246-8DD1-548C6D9AAB5E}" type="presParOf" srcId="{7083739C-83E8-4A0F-BCDA-D2319F4E2573}" destId="{48A7FF4C-A5D4-4F5D-BCA3-7BC945168AE6}" srcOrd="5" destOrd="0" presId="urn:microsoft.com/office/officeart/2005/8/layout/default"/>
    <dgm:cxn modelId="{4CAC9E32-9A25-4123-8A8C-9DB911796D7F}" type="presParOf" srcId="{7083739C-83E8-4A0F-BCDA-D2319F4E2573}" destId="{2B5D6A13-98DE-44BE-8315-9FB5FA19512F}" srcOrd="6" destOrd="0" presId="urn:microsoft.com/office/officeart/2005/8/layout/default"/>
    <dgm:cxn modelId="{F9D5FB01-8205-4135-B8A5-122FC09B9038}" type="presParOf" srcId="{7083739C-83E8-4A0F-BCDA-D2319F4E2573}" destId="{41D118EA-0005-429B-A29F-3385E4E8C45B}" srcOrd="7" destOrd="0" presId="urn:microsoft.com/office/officeart/2005/8/layout/default"/>
    <dgm:cxn modelId="{A4982D58-5579-4976-BC94-00997AF700CE}" type="presParOf" srcId="{7083739C-83E8-4A0F-BCDA-D2319F4E2573}" destId="{CE303558-07D0-4DD3-9DEC-0F946C157026}" srcOrd="8" destOrd="0" presId="urn:microsoft.com/office/officeart/2005/8/layout/default"/>
    <dgm:cxn modelId="{EE6CF712-A6FA-478E-AA87-0A954C8A10E7}" type="presParOf" srcId="{7083739C-83E8-4A0F-BCDA-D2319F4E2573}" destId="{71F3F05F-77DF-407C-919B-8DC6AC49A688}" srcOrd="9" destOrd="0" presId="urn:microsoft.com/office/officeart/2005/8/layout/default"/>
    <dgm:cxn modelId="{04C5391A-46BD-4603-BDCF-1A0A97C51E8C}" type="presParOf" srcId="{7083739C-83E8-4A0F-BCDA-D2319F4E2573}" destId="{B87801D7-278C-4D64-B60A-3F135F18E3E4}" srcOrd="10" destOrd="0" presId="urn:microsoft.com/office/officeart/2005/8/layout/default"/>
    <dgm:cxn modelId="{E79E3989-5023-4325-955E-7DD212E40D90}" type="presParOf" srcId="{7083739C-83E8-4A0F-BCDA-D2319F4E2573}" destId="{48788F8C-7C48-4348-BF98-D306F84E51E3}" srcOrd="11" destOrd="0" presId="urn:microsoft.com/office/officeart/2005/8/layout/default"/>
    <dgm:cxn modelId="{60A8B0DF-9F4A-4990-9A20-B11B4986031A}" type="presParOf" srcId="{7083739C-83E8-4A0F-BCDA-D2319F4E2573}" destId="{B4D9B53B-3BDF-4DAF-B1BC-5F5B9FBC4D22}" srcOrd="12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616E-1917-4528-945E-52425E1B2830}" type="datetimeFigureOut">
              <a:rPr lang="en-US" smtClean="0"/>
              <a:pPr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5CFCC-7A72-407D-813B-5EB082D31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616E-1917-4528-945E-52425E1B2830}" type="datetimeFigureOut">
              <a:rPr lang="en-US" smtClean="0"/>
              <a:pPr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5CFCC-7A72-407D-813B-5EB082D31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616E-1917-4528-945E-52425E1B2830}" type="datetimeFigureOut">
              <a:rPr lang="en-US" smtClean="0"/>
              <a:pPr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5CFCC-7A72-407D-813B-5EB082D31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616E-1917-4528-945E-52425E1B2830}" type="datetimeFigureOut">
              <a:rPr lang="en-US" smtClean="0"/>
              <a:pPr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5CFCC-7A72-407D-813B-5EB082D31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616E-1917-4528-945E-52425E1B2830}" type="datetimeFigureOut">
              <a:rPr lang="en-US" smtClean="0"/>
              <a:pPr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5CFCC-7A72-407D-813B-5EB082D31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616E-1917-4528-945E-52425E1B2830}" type="datetimeFigureOut">
              <a:rPr lang="en-US" smtClean="0"/>
              <a:pPr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5CFCC-7A72-407D-813B-5EB082D31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616E-1917-4528-945E-52425E1B2830}" type="datetimeFigureOut">
              <a:rPr lang="en-US" smtClean="0"/>
              <a:pPr/>
              <a:t>3/31/2019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5CFCC-7A72-407D-813B-5EB082D31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616E-1917-4528-945E-52425E1B2830}" type="datetimeFigureOut">
              <a:rPr lang="en-US" smtClean="0"/>
              <a:pPr/>
              <a:t>3/31/2019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5CFCC-7A72-407D-813B-5EB082D31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616E-1917-4528-945E-52425E1B2830}" type="datetimeFigureOut">
              <a:rPr lang="en-US" smtClean="0"/>
              <a:pPr/>
              <a:t>3/31/2019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5CFCC-7A72-407D-813B-5EB082D31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616E-1917-4528-945E-52425E1B2830}" type="datetimeFigureOut">
              <a:rPr lang="en-US" smtClean="0"/>
              <a:pPr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5CFCC-7A72-407D-813B-5EB082D31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616E-1917-4528-945E-52425E1B2830}" type="datetimeFigureOut">
              <a:rPr lang="en-US" smtClean="0"/>
              <a:pPr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5CFCC-7A72-407D-813B-5EB082D31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A616E-1917-4528-945E-52425E1B2830}" type="datetimeFigureOut">
              <a:rPr lang="en-US" smtClean="0"/>
              <a:pPr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5CFCC-7A72-407D-813B-5EB082D31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latin typeface="Agency FB" pitchFamily="34" charset="0"/>
              </a:rPr>
              <a:t>The Nature of Managerial Work</a:t>
            </a:r>
            <a:endParaRPr lang="en-US" sz="6000" dirty="0">
              <a:latin typeface="Agency FB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Agency FB" pitchFamily="34" charset="0"/>
              </a:rPr>
              <a:t>Cut Sarah, </a:t>
            </a:r>
            <a:r>
              <a:rPr lang="en-US" dirty="0" err="1" smtClean="0">
                <a:latin typeface="Agency FB" pitchFamily="34" charset="0"/>
              </a:rPr>
              <a:t>M.Psi</a:t>
            </a:r>
            <a:r>
              <a:rPr lang="en-US" dirty="0" smtClean="0">
                <a:latin typeface="Agency FB" pitchFamily="34" charset="0"/>
              </a:rPr>
              <a:t>., </a:t>
            </a:r>
            <a:r>
              <a:rPr lang="en-US" dirty="0" err="1" smtClean="0">
                <a:latin typeface="Agency FB" pitchFamily="34" charset="0"/>
              </a:rPr>
              <a:t>Psikolog</a:t>
            </a:r>
            <a:endParaRPr lang="en-US" dirty="0"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Typical Activity Patterns for People in Managerial Positions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r>
              <a:rPr lang="en-US" dirty="0" smtClean="0"/>
              <a:t> (</a:t>
            </a:r>
            <a:r>
              <a:rPr lang="en-US" i="1" dirty="0" smtClean="0"/>
              <a:t>direct observation, diaries, &amp; </a:t>
            </a:r>
            <a:r>
              <a:rPr lang="en-US" dirty="0" smtClean="0"/>
              <a:t>interviews)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manager.</a:t>
            </a:r>
          </a:p>
          <a:p>
            <a:r>
              <a:rPr lang="en-US" dirty="0" err="1" smtClean="0"/>
              <a:t>Peneliti</a:t>
            </a:r>
            <a:r>
              <a:rPr lang="en-US" dirty="0" smtClean="0"/>
              <a:t> (</a:t>
            </a:r>
            <a:r>
              <a:rPr lang="en-US" dirty="0" err="1" smtClean="0"/>
              <a:t>Yukl</a:t>
            </a:r>
            <a:r>
              <a:rPr lang="en-US" dirty="0" smtClean="0"/>
              <a:t>, 2010)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dihabiskan</a:t>
            </a:r>
            <a:r>
              <a:rPr lang="en-US" dirty="0" smtClean="0"/>
              <a:t> manager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 (</a:t>
            </a:r>
            <a:r>
              <a:rPr lang="en-US" dirty="0" err="1" smtClean="0"/>
              <a:t>bawahan</a:t>
            </a:r>
            <a:r>
              <a:rPr lang="en-US" dirty="0" smtClean="0"/>
              <a:t>, </a:t>
            </a:r>
            <a:r>
              <a:rPr lang="en-US" dirty="0" err="1" smtClean="0"/>
              <a:t>rekan</a:t>
            </a:r>
            <a:r>
              <a:rPr lang="en-US" dirty="0" smtClean="0"/>
              <a:t>, </a:t>
            </a:r>
            <a:r>
              <a:rPr lang="en-US" dirty="0" err="1" smtClean="0"/>
              <a:t>atasan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), format-format </a:t>
            </a:r>
            <a:r>
              <a:rPr lang="en-US" dirty="0" err="1" smtClean="0"/>
              <a:t>interaksi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(</a:t>
            </a:r>
            <a:r>
              <a:rPr lang="en-US" dirty="0" err="1" smtClean="0"/>
              <a:t>telepon</a:t>
            </a:r>
            <a:r>
              <a:rPr lang="en-US" dirty="0" smtClean="0"/>
              <a:t>, meeting </a:t>
            </a:r>
            <a:r>
              <a:rPr lang="en-US" dirty="0" err="1" smtClean="0"/>
              <a:t>baik</a:t>
            </a:r>
            <a:r>
              <a:rPr lang="en-US" dirty="0" smtClean="0"/>
              <a:t> yang </a:t>
            </a:r>
            <a:r>
              <a:rPr lang="en-US" dirty="0" err="1" smtClean="0"/>
              <a:t>terjadwal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, </a:t>
            </a:r>
            <a:r>
              <a:rPr lang="en-US" dirty="0" err="1" smtClean="0"/>
              <a:t>pesan-pesan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),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, </a:t>
            </a:r>
            <a:r>
              <a:rPr lang="en-US" dirty="0" err="1" smtClean="0"/>
              <a:t>berapa</a:t>
            </a:r>
            <a:r>
              <a:rPr lang="en-US" dirty="0" smtClean="0"/>
              <a:t> lama </a:t>
            </a:r>
            <a:r>
              <a:rPr lang="en-US" dirty="0" err="1" smtClean="0"/>
              <a:t>durasinya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menginisiasi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Typical Activity Patterns for People in Managerial Positions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944562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latin typeface="Agency FB" pitchFamily="34" charset="0"/>
              </a:rPr>
              <a:t>The Content of Managerial Work</a:t>
            </a:r>
            <a:br>
              <a:rPr lang="en-US" sz="3200" dirty="0" smtClean="0">
                <a:latin typeface="Agency FB" pitchFamily="34" charset="0"/>
              </a:rPr>
            </a:br>
            <a:r>
              <a:rPr lang="en-US" sz="3200" dirty="0" smtClean="0">
                <a:latin typeface="Agency FB" pitchFamily="34" charset="0"/>
              </a:rPr>
              <a:t>Job Description Research</a:t>
            </a:r>
            <a:endParaRPr lang="en-US" sz="3200" dirty="0">
              <a:latin typeface="Agency FB" pitchFamily="34" charset="0"/>
            </a:endParaRPr>
          </a:p>
        </p:txBody>
      </p:sp>
      <p:pic>
        <p:nvPicPr>
          <p:cNvPr id="6" name="Content Placeholder 5" descr="Untitled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19400" y="926059"/>
            <a:ext cx="6324600" cy="593194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gency FB" pitchFamily="34" charset="0"/>
              </a:rPr>
              <a:t>The Content of Managerial Work</a:t>
            </a:r>
            <a:br>
              <a:rPr lang="en-US" sz="3600" dirty="0" smtClean="0">
                <a:latin typeface="Agency FB" pitchFamily="34" charset="0"/>
              </a:rPr>
            </a:br>
            <a:r>
              <a:rPr lang="en-US" sz="3600" dirty="0" err="1" smtClean="0">
                <a:latin typeface="Agency FB" pitchFamily="34" charset="0"/>
              </a:rPr>
              <a:t>Mintzberg’s</a:t>
            </a:r>
            <a:r>
              <a:rPr lang="en-US" sz="3600" dirty="0" smtClean="0">
                <a:latin typeface="Agency FB" pitchFamily="34" charset="0"/>
              </a:rPr>
              <a:t> Managerial Roles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sz="2800" b="1" i="1" dirty="0" smtClean="0">
                <a:latin typeface="Agency FB" pitchFamily="34" charset="0"/>
              </a:rPr>
              <a:t>Leader Role. </a:t>
            </a:r>
            <a:r>
              <a:rPr lang="en-US" sz="2800" dirty="0" smtClean="0">
                <a:latin typeface="Agency FB" pitchFamily="34" charset="0"/>
              </a:rPr>
              <a:t>Manager </a:t>
            </a:r>
            <a:r>
              <a:rPr lang="en-US" sz="2800" dirty="0" err="1" smtClean="0">
                <a:latin typeface="Agency FB" pitchFamily="34" charset="0"/>
              </a:rPr>
              <a:t>bertanggung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jawab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membuat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fungsi-fungsi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dalam</a:t>
            </a:r>
            <a:r>
              <a:rPr lang="en-US" sz="2800" dirty="0" smtClean="0">
                <a:latin typeface="Agency FB" pitchFamily="34" charset="0"/>
              </a:rPr>
              <a:t> subunit </a:t>
            </a:r>
            <a:r>
              <a:rPr lang="en-US" sz="2800" dirty="0" err="1" smtClean="0">
                <a:latin typeface="Agency FB" pitchFamily="34" charset="0"/>
              </a:rPr>
              <a:t>organisasi</a:t>
            </a:r>
            <a:r>
              <a:rPr lang="en-US" sz="2800" dirty="0" smtClean="0">
                <a:latin typeface="Agency FB" pitchFamily="34" charset="0"/>
              </a:rPr>
              <a:t>  </a:t>
            </a:r>
            <a:r>
              <a:rPr lang="en-US" sz="2800" dirty="0" err="1" smtClean="0">
                <a:latin typeface="Agency FB" pitchFamily="34" charset="0"/>
              </a:rPr>
              <a:t>terintegrasi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secara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keseluruhan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untuk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mencapai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tujuan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utamanya</a:t>
            </a:r>
            <a:r>
              <a:rPr lang="en-US" sz="2800" dirty="0" smtClean="0">
                <a:latin typeface="Agency FB" pitchFamily="34" charset="0"/>
              </a:rPr>
              <a:t>.</a:t>
            </a:r>
          </a:p>
          <a:p>
            <a:pPr>
              <a:buNone/>
            </a:pPr>
            <a:endParaRPr lang="en-US" sz="2800" b="1" i="1" dirty="0">
              <a:latin typeface="Agency FB" pitchFamily="34" charset="0"/>
            </a:endParaRPr>
          </a:p>
        </p:txBody>
      </p:sp>
      <p:pic>
        <p:nvPicPr>
          <p:cNvPr id="4" name="Picture 3" descr="Untitled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2438400"/>
            <a:ext cx="4191000" cy="41096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>Four Primary Process in Managing</a:t>
            </a:r>
            <a:endParaRPr lang="en-US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576" r="6177"/>
          <a:stretch/>
        </p:blipFill>
        <p:spPr>
          <a:xfrm>
            <a:off x="1828800" y="2250831"/>
            <a:ext cx="5398477" cy="4384431"/>
          </a:xfrm>
        </p:spPr>
      </p:pic>
    </p:spTree>
    <p:extLst>
      <p:ext uri="{BB962C8B-B14F-4D97-AF65-F5344CB8AC3E}">
        <p14:creationId xmlns="" xmlns:p14="http://schemas.microsoft.com/office/powerpoint/2010/main" val="135510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Guidelines for Performing Managerial Work : Managing Time</a:t>
            </a:r>
            <a:endParaRPr lang="en-US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" y="2321169"/>
            <a:ext cx="7543800" cy="4220308"/>
          </a:xfrm>
        </p:spPr>
      </p:pic>
    </p:spTree>
    <p:extLst>
      <p:ext uri="{BB962C8B-B14F-4D97-AF65-F5344CB8AC3E}">
        <p14:creationId xmlns="" xmlns:p14="http://schemas.microsoft.com/office/powerpoint/2010/main" val="192291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Guidelines for Performing Managerial Work : </a:t>
            </a:r>
            <a:r>
              <a:rPr lang="en-US" b="1" dirty="0" smtClean="0"/>
              <a:t>Problem Solving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" y="3376248"/>
            <a:ext cx="7543800" cy="1805354"/>
          </a:xfrm>
        </p:spPr>
      </p:pic>
    </p:spTree>
    <p:extLst>
      <p:ext uri="{BB962C8B-B14F-4D97-AF65-F5344CB8AC3E}">
        <p14:creationId xmlns="" xmlns:p14="http://schemas.microsoft.com/office/powerpoint/2010/main" val="207198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manager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melakukannya</a:t>
            </a:r>
            <a:r>
              <a:rPr lang="en-US" dirty="0" smtClean="0"/>
              <a:t>?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, </a:t>
            </a:r>
            <a:r>
              <a:rPr lang="en-US" dirty="0" err="1" smtClean="0"/>
              <a:t>mana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akurat</a:t>
            </a:r>
            <a:r>
              <a:rPr lang="en-US" dirty="0" smtClean="0"/>
              <a:t> </a:t>
            </a:r>
            <a:r>
              <a:rPr lang="en-US" dirty="0" err="1" smtClean="0"/>
              <a:t>menganggap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manager </a:t>
            </a:r>
            <a:r>
              <a:rPr lang="en-US" dirty="0" err="1" smtClean="0"/>
              <a:t>sebagai</a:t>
            </a:r>
            <a:r>
              <a:rPr lang="en-US" dirty="0" smtClean="0"/>
              <a:t> “</a:t>
            </a:r>
            <a:r>
              <a:rPr lang="en-US" i="1" dirty="0" smtClean="0"/>
              <a:t>captains of their destiny</a:t>
            </a:r>
            <a:r>
              <a:rPr lang="en-US" dirty="0" smtClean="0"/>
              <a:t>” </a:t>
            </a:r>
            <a:r>
              <a:rPr lang="en-US" dirty="0" err="1" smtClean="0"/>
              <a:t>atau</a:t>
            </a:r>
            <a:r>
              <a:rPr lang="en-US" dirty="0" smtClean="0"/>
              <a:t> “</a:t>
            </a:r>
            <a:r>
              <a:rPr lang="en-US" i="1" dirty="0" smtClean="0"/>
              <a:t>prisoners of their fate</a:t>
            </a:r>
            <a:r>
              <a:rPr lang="en-US" dirty="0" smtClean="0"/>
              <a:t>”? </a:t>
            </a:r>
            <a:r>
              <a:rPr lang="en-US" dirty="0" err="1" smtClean="0"/>
              <a:t>Jelaskan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i="1" dirty="0" smtClean="0"/>
              <a:t>time management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problem solving </a:t>
            </a:r>
            <a:r>
              <a:rPr lang="en-US" dirty="0" err="1" smtClean="0"/>
              <a:t>seorang</a:t>
            </a:r>
            <a:r>
              <a:rPr lang="en-US" dirty="0" smtClean="0"/>
              <a:t> manager?</a:t>
            </a:r>
          </a:p>
          <a:p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aplikatif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4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manager: (1) </a:t>
            </a:r>
            <a:r>
              <a:rPr lang="en-US" i="1" dirty="0" err="1" smtClean="0"/>
              <a:t>buiding</a:t>
            </a:r>
            <a:r>
              <a:rPr lang="en-US" i="1" dirty="0" smtClean="0"/>
              <a:t> &amp; maintaining relationship </a:t>
            </a:r>
            <a:r>
              <a:rPr lang="en-US" dirty="0" smtClean="0"/>
              <a:t>(2) </a:t>
            </a:r>
            <a:r>
              <a:rPr lang="en-US" i="1" dirty="0" smtClean="0"/>
              <a:t>getting &amp; giving information </a:t>
            </a:r>
            <a:r>
              <a:rPr lang="en-US" dirty="0" smtClean="0"/>
              <a:t>(3) </a:t>
            </a:r>
            <a:r>
              <a:rPr lang="en-US" i="1" dirty="0" smtClean="0"/>
              <a:t>influencing people</a:t>
            </a:r>
            <a:r>
              <a:rPr lang="en-US" dirty="0" smtClean="0"/>
              <a:t> (4) </a:t>
            </a:r>
            <a:r>
              <a:rPr lang="en-US" i="1" smtClean="0"/>
              <a:t>decision making</a:t>
            </a:r>
            <a:r>
              <a:rPr lang="en-US" smtClean="0"/>
              <a:t>?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287</Words>
  <Application>Microsoft Office PowerPoint</Application>
  <PresentationFormat>On-screen Show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The Nature of Managerial Work</vt:lpstr>
      <vt:lpstr>Typical Activity Patterns for People in Managerial Positions</vt:lpstr>
      <vt:lpstr>Typical Activity Patterns for People in Managerial Positions</vt:lpstr>
      <vt:lpstr>The Content of Managerial Work Job Description Research</vt:lpstr>
      <vt:lpstr>The Content of Managerial Work Mintzberg’s Managerial Roles</vt:lpstr>
      <vt:lpstr>Four Primary Process in Managing</vt:lpstr>
      <vt:lpstr>Guidelines for Performing Managerial Work : Managing Time</vt:lpstr>
      <vt:lpstr>Guidelines for Performing Managerial Work : Problem Solving</vt:lpstr>
      <vt:lpstr>Discussion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Nature of Managerial Work</dc:title>
  <dc:creator>Sarah</dc:creator>
  <cp:lastModifiedBy>Sarah</cp:lastModifiedBy>
  <cp:revision>11</cp:revision>
  <dcterms:created xsi:type="dcterms:W3CDTF">2019-03-14T04:32:38Z</dcterms:created>
  <dcterms:modified xsi:type="dcterms:W3CDTF">2019-03-31T12:44:01Z</dcterms:modified>
</cp:coreProperties>
</file>